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60" r:id="rId3"/>
    <p:sldId id="361" r:id="rId4"/>
    <p:sldId id="359" r:id="rId5"/>
    <p:sldId id="362" r:id="rId6"/>
    <p:sldId id="371" r:id="rId7"/>
    <p:sldId id="368" r:id="rId8"/>
    <p:sldId id="321" r:id="rId9"/>
    <p:sldId id="369" r:id="rId10"/>
    <p:sldId id="367" r:id="rId11"/>
    <p:sldId id="373" r:id="rId12"/>
    <p:sldId id="374" r:id="rId13"/>
    <p:sldId id="375" r:id="rId14"/>
    <p:sldId id="366" r:id="rId15"/>
    <p:sldId id="365" r:id="rId16"/>
    <p:sldId id="364" r:id="rId17"/>
    <p:sldId id="376" r:id="rId18"/>
    <p:sldId id="385" r:id="rId19"/>
    <p:sldId id="377" r:id="rId20"/>
    <p:sldId id="386" r:id="rId21"/>
    <p:sldId id="378" r:id="rId22"/>
    <p:sldId id="387" r:id="rId23"/>
    <p:sldId id="370" r:id="rId24"/>
    <p:sldId id="380" r:id="rId25"/>
    <p:sldId id="381" r:id="rId26"/>
    <p:sldId id="382" r:id="rId27"/>
    <p:sldId id="383" r:id="rId28"/>
    <p:sldId id="363" r:id="rId29"/>
    <p:sldId id="384" r:id="rId30"/>
    <p:sldId id="388" r:id="rId31"/>
    <p:sldId id="260" r:id="rId32"/>
    <p:sldId id="275" r:id="rId33"/>
    <p:sldId id="267" r:id="rId34"/>
    <p:sldId id="274" r:id="rId35"/>
    <p:sldId id="389" r:id="rId36"/>
    <p:sldId id="286" r:id="rId37"/>
    <p:sldId id="285" r:id="rId38"/>
    <p:sldId id="280" r:id="rId39"/>
    <p:sldId id="292" r:id="rId40"/>
    <p:sldId id="276" r:id="rId41"/>
    <p:sldId id="304" r:id="rId42"/>
    <p:sldId id="305" r:id="rId43"/>
    <p:sldId id="297" r:id="rId44"/>
    <p:sldId id="306" r:id="rId45"/>
    <p:sldId id="308" r:id="rId46"/>
    <p:sldId id="390" r:id="rId47"/>
    <p:sldId id="391" r:id="rId48"/>
    <p:sldId id="392" r:id="rId49"/>
    <p:sldId id="393" r:id="rId50"/>
    <p:sldId id="394" r:id="rId51"/>
    <p:sldId id="395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4B244A-5A8C-D642-915D-F9A90E71A313}" v="117" dt="2022-10-27T14:29:02.1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9"/>
    <p:restoredTop sz="97030"/>
  </p:normalViewPr>
  <p:slideViewPr>
    <p:cSldViewPr snapToGrid="0">
      <p:cViewPr varScale="1">
        <p:scale>
          <a:sx n="121" d="100"/>
          <a:sy n="121" d="100"/>
        </p:scale>
        <p:origin x="192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0.png>
</file>

<file path=ppt/media/image11.png>
</file>

<file path=ppt/media/image12.jpeg>
</file>

<file path=ppt/media/image15.png>
</file>

<file path=ppt/media/image16.png>
</file>

<file path=ppt/media/image2.jpeg>
</file>

<file path=ppt/media/image23.png>
</file>

<file path=ppt/media/image26.png>
</file>

<file path=ppt/media/image29.jpeg>
</file>

<file path=ppt/media/image3.png>
</file>

<file path=ppt/media/image38.png>
</file>

<file path=ppt/media/image39.svg>
</file>

<file path=ppt/media/image40.png>
</file>

<file path=ppt/media/image41.svg>
</file>

<file path=ppt/media/image42.png>
</file>

<file path=ppt/media/image43.svg>
</file>

<file path=ppt/media/image49.png>
</file>

<file path=ppt/media/image50.png>
</file>

<file path=ppt/media/image51.png>
</file>

<file path=ppt/media/image52.png>
</file>

<file path=ppt/media/image53.png>
</file>

<file path=ppt/media/image54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B86F8-29FF-4314-7942-ED379ED61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9B27A-4A13-9244-D189-E5E82EB27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AC21D-52DD-70C8-EBE8-C5477818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ED5C9-A256-32C5-7AC5-61EB79B1C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86930-4C34-2568-38EB-80718E682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354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CBCF0-E18C-8712-B5A1-75E4F5505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86AA2-7F55-C360-558B-2B4CF0D7E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DC859-36E1-B02F-107A-3B01065D1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79858-AF9A-2BF0-2D0F-8492BF4EB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BAE05-4417-1102-9F30-28CDC0DA5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88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8C5F07-40C0-ED1A-54D9-1BB3D62BD5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736268-8817-96C5-AAF3-26074A21CC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2F1D6-5B53-CC2E-07E6-00DB10632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7D00B-64AA-1A16-91AF-88E3DAC66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995ED-0A76-7023-C1BB-B90F73F4C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4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93EF-C84C-B17E-A0C4-74294958B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03833-B52B-285C-85CB-DB5C24473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54DB1-9858-E3A8-7075-F74F72724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DEE1E-9064-8ED1-A271-9DE8ED1D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0DA78-1662-6CA0-2273-2A6B759FA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16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719A2-466B-CD75-5773-A7C59C4D1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4A9D9-E2C7-2F88-5971-BFB5A1812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EB5F9-DD92-2333-D2E8-CF63449EB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1A8CA-D2D9-693B-4144-B65A4410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0E468-6529-12A7-0742-EC58F015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17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7BFAF-10EB-8556-8146-A9FCF6D91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3AC56-D210-033B-2254-4EBE0B366D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2FC7E-AFF2-181F-8B8C-76C130C322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812EF-3170-CD63-1D02-482508971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B730B-E805-CD5D-B787-FD66263C7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FDCC3-32C3-E2C7-0DDD-07B87EFD9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22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2FAC-0076-EE8B-951F-D6DBEE37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92476-F371-2A50-1BDF-FE2FDCEA1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58FD8A-9BF0-A5A3-A0CB-C2B04309D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51B856-2E4A-D4AB-B33D-C9251EDADF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BADD52-C98F-1C7D-E9A0-0E6D96E28D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F5041-305D-F131-29FE-520A1835E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2DF498-1121-2869-7529-3B718663D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6A9057-9F9F-4F07-E1A1-A336F8FF3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0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CA19-FE82-EDFC-2BF0-B452ECD61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2906F-CBCC-7762-12B6-40C0485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0EB6B-A3DE-19C6-5D83-A4D84E753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F6B6F-9D56-C3AB-71E2-6536448BE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92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D957F3-AC81-1CB2-A8E8-1C85FD5AB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0DBEE8-2F95-D68A-5AB4-28DC6D243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DF402-D686-899E-4B3F-3098BB2F7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06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A5119-C802-7BB6-4325-8A0FDEE3B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2FEC2-9206-BC75-1A7E-279CE10F1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29A705-BBF8-49B0-703B-07E2DA083C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7C54B-5A65-479C-0933-D66AF2B9A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1BE003-AF70-DF19-5EB1-5229473E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48CC2-03A2-5AE1-38A9-17CBC45A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980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8E8A8-CC12-D921-E378-32FEF16BA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524E4A-921D-8E58-9A40-C24088B633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94942-6B0A-8616-8FA1-135EFF2A0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AE3AC-C7FD-DD51-C2E8-B084B661D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02AC9-1613-2688-29DB-163A77F3F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DB59DB-B0A6-3549-03AE-531E44689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265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9AEB3E-9588-F0D5-E7F1-CB37F42B6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DE543-0558-8BCE-374E-6885DCE96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D2A12-D528-FCD9-2E3A-0D359A81FA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C8D59-98D9-6E4D-9264-7C9BDF92D0F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0985E-953D-D26E-C6F1-5966D9AB2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868CA-05A5-D3B1-A4E8-369CE3B49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48442-5EB6-BA4C-BE76-F7DD5EF1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25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8.emf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CM20315 - Machine Learning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6311EE-E9F1-9F11-7353-2C7CDEE3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426"/>
            <a:ext cx="2730500" cy="1130300"/>
          </a:xfrm>
          <a:prstGeom prst="rect">
            <a:avLst/>
          </a:prstGeom>
        </p:spPr>
      </p:pic>
      <p:pic>
        <p:nvPicPr>
          <p:cNvPr id="1026" name="Picture 2" descr="How to silence your phone – Don't be an annoyance! | | Resource Centre by  Reliance Digital">
            <a:extLst>
              <a:ext uri="{FF2B5EF4-FFF2-40B4-BE49-F238E27FC236}">
                <a16:creationId xmlns:a16="http://schemas.microsoft.com/office/drawing/2014/main" id="{F08C61C2-4357-0DD0-BE11-0832EA1F4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38146" y="4426325"/>
            <a:ext cx="4315708" cy="184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7157D68-BF36-C895-B1E7-35863FF8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Prof. Simon Prince </a:t>
            </a:r>
          </a:p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5a. Catchup</a:t>
            </a:r>
            <a:endParaRPr lang="en-CA" dirty="0">
              <a:solidFill>
                <a:srgbClr val="212529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1EBF-454A-AB27-C1FD-E45CD66E6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Poisson distribution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E4B272-7993-0E9F-69AC-050FC2857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76" b="4921"/>
          <a:stretch/>
        </p:blipFill>
        <p:spPr>
          <a:xfrm>
            <a:off x="1638795" y="1690689"/>
            <a:ext cx="9088122" cy="329694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B2F16E-0AE8-792F-9E99-FEF41CBBF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643" y="5248891"/>
            <a:ext cx="3898900" cy="101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DF068C-C324-AE95-120A-B28FAAEBA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0557" y="5507841"/>
            <a:ext cx="1066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1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43ACB7-311F-0883-E9AA-A79DA93238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7615" y="711186"/>
            <a:ext cx="10515600" cy="78621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B5735ECB-B305-0C70-0C5D-BB03EC46A9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2721" y="3646167"/>
                <a:ext cx="5258385" cy="270901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lang="en-US" dirty="0"/>
                  <a:t>Problem:  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Output of neural network can be anything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Parameter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must be positive</a:t>
                </a:r>
              </a:p>
              <a:p>
                <a:pPr marL="0" indent="0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lang="en-US" dirty="0"/>
                  <a:t>Solution: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Pass through function that maps “anything” to positive</a:t>
                </a:r>
              </a:p>
              <a:p>
                <a:pPr marL="457200" lvl="1" indent="0">
                  <a:buFont typeface="Arial" panose="020B0604020202020204" pitchFamily="34" charset="0"/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B5735ECB-B305-0C70-0C5D-BB03EC46A9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2721" y="3646167"/>
                <a:ext cx="5258385" cy="2709017"/>
              </a:xfrm>
              <a:prstGeom prst="rect">
                <a:avLst/>
              </a:prstGeom>
              <a:blipFill>
                <a:blip r:embed="rId3"/>
                <a:stretch>
                  <a:fillRect l="-1928" t="-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C3B682AA-806C-8FF3-1320-1B8944348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635" y="2322733"/>
            <a:ext cx="1066800" cy="355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43AB95-A0E1-C9AA-7B78-6393546495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115" y="2060411"/>
            <a:ext cx="4491728" cy="94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407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43ACB7-311F-0883-E9AA-A79DA93238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7615" y="711186"/>
            <a:ext cx="10515600" cy="78621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B5735ECB-B305-0C70-0C5D-BB03EC46A9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2721" y="3646167"/>
                <a:ext cx="5258385" cy="270901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lang="en-US" dirty="0"/>
                  <a:t>Problem:  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Output of neural network can be anything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Parameter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must be positive</a:t>
                </a:r>
              </a:p>
              <a:p>
                <a:pPr marL="0" indent="0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lang="en-US" dirty="0"/>
                  <a:t>Solution: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dirty="0"/>
                  <a:t>Pass through function that maps “anything” to positive</a:t>
                </a:r>
              </a:p>
              <a:p>
                <a:pPr marL="457200" lvl="1" indent="0">
                  <a:buFont typeface="Arial" panose="020B0604020202020204" pitchFamily="34" charset="0"/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B5735ECB-B305-0C70-0C5D-BB03EC46A9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2721" y="3646167"/>
                <a:ext cx="5258385" cy="2709017"/>
              </a:xfrm>
              <a:prstGeom prst="rect">
                <a:avLst/>
              </a:prstGeom>
              <a:blipFill>
                <a:blip r:embed="rId3"/>
                <a:stretch>
                  <a:fillRect l="-1928" t="-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C3B682AA-806C-8FF3-1320-1B8944348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635" y="2322733"/>
            <a:ext cx="1066800" cy="355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D3E763-AE9F-F5A0-4001-665D70692D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5956" y="5676914"/>
            <a:ext cx="1130300" cy="469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866811-B1F2-C8C6-0EC5-18E944C737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2115" y="2060411"/>
            <a:ext cx="4491728" cy="94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711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43ACB7-311F-0883-E9AA-A79DA93238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7615" y="711186"/>
            <a:ext cx="10515600" cy="7862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B682AA-806C-8FF3-1320-1B8944348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635" y="2322733"/>
            <a:ext cx="1066800" cy="355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E14DC4-8419-9BBD-CBB4-F88082AABC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018" y="3961525"/>
            <a:ext cx="7772400" cy="9481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DE56BB-75F3-90EB-CA52-7846474D83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115" y="2060411"/>
            <a:ext cx="4491728" cy="94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32FD4A0-9731-C262-F4B9-953D3C292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47" y="198364"/>
            <a:ext cx="5130137" cy="60920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4AB61E-3DD9-D7A2-D13A-CF8AB84DF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073" y="2450493"/>
            <a:ext cx="4219665" cy="5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009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4200DE-373F-3144-184A-FC40DC647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519" y="198364"/>
            <a:ext cx="5142015" cy="61061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AEA13A-EA99-3041-9C52-FF5E760B1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073" y="2450493"/>
            <a:ext cx="4219665" cy="5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067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7DFCB5-8617-6297-5E1C-37DD04314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519" y="198364"/>
            <a:ext cx="5142015" cy="61061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92E25D-3E28-D79A-0943-D1E639286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073" y="2450493"/>
            <a:ext cx="4219665" cy="5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429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5C677-AD82-F58C-4AC3-82647E86D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F930B4-DA43-E464-9F19-DD8D293AC89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580345"/>
            <a:ext cx="10515600" cy="222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677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5C677-AD82-F58C-4AC3-82647E86D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F930B4-DA43-E464-9F19-DD8D293AC89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580345"/>
            <a:ext cx="10515600" cy="22206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8ED656-CA98-0F5A-7C93-D8C3CABFD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296" y="3272757"/>
            <a:ext cx="7772400" cy="94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4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5C677-AD82-F58C-4AC3-82647E86D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F930B4-DA43-E464-9F19-DD8D293AC89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580345"/>
            <a:ext cx="10515600" cy="22206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8ED656-CA98-0F5A-7C93-D8C3CABFD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296" y="3272757"/>
            <a:ext cx="7772400" cy="9481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948002-8B21-AAA3-AD28-EB8243CFF9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806" y="4352925"/>
            <a:ext cx="9629900" cy="111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02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73153-E279-EBE9-3CD6-252229315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Mysterious code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45B77DC-3311-8CFF-191B-40080CD92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60194"/>
            <a:ext cx="10515600" cy="1984907"/>
          </a:xfrm>
        </p:spPr>
      </p:pic>
    </p:spTree>
    <p:extLst>
      <p:ext uri="{BB962C8B-B14F-4D97-AF65-F5344CB8AC3E}">
        <p14:creationId xmlns:p14="http://schemas.microsoft.com/office/powerpoint/2010/main" val="33742287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5C677-AD82-F58C-4AC3-82647E86D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F930B4-DA43-E464-9F19-DD8D293AC89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580345"/>
            <a:ext cx="10515600" cy="22206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8ED656-CA98-0F5A-7C93-D8C3CABFD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296" y="3272757"/>
            <a:ext cx="7772400" cy="9481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948002-8B21-AAA3-AD28-EB8243CFF9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806" y="4352925"/>
            <a:ext cx="9629900" cy="11190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5DD3AE-A296-0422-9351-135C851C67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0429" y="5772773"/>
            <a:ext cx="7772400" cy="100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76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C66722-6631-84EB-5A51-7C159A14DD5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681037"/>
            <a:ext cx="10515600" cy="751114"/>
          </a:xfrm>
          <a:prstGeom prst="rect">
            <a:avLst/>
          </a:prstGeo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2FD5BCC2-3865-ADE4-DD7D-A45986ED9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76" b="4921"/>
          <a:stretch/>
        </p:blipFill>
        <p:spPr>
          <a:xfrm>
            <a:off x="1551939" y="1999448"/>
            <a:ext cx="9088122" cy="3296948"/>
          </a:xfrm>
        </p:spPr>
      </p:pic>
    </p:spTree>
    <p:extLst>
      <p:ext uri="{BB962C8B-B14F-4D97-AF65-F5344CB8AC3E}">
        <p14:creationId xmlns:p14="http://schemas.microsoft.com/office/powerpoint/2010/main" val="1619249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64C7-D06E-4580-25F6-3B5CA05A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loss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F4EB9-8E0A-FF65-22A6-593E27997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901345"/>
            <a:ext cx="10515600" cy="453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671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F2B3D0F-3797-916D-4C88-AF0170B623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8794"/>
          <a:stretch/>
        </p:blipFill>
        <p:spPr>
          <a:xfrm>
            <a:off x="1956789" y="790920"/>
            <a:ext cx="8676837" cy="527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3189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64C7-D06E-4580-25F6-3B5CA05A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loss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F4EB9-8E0A-FF65-22A6-593E279970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1901345"/>
            <a:ext cx="10515600" cy="74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24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49147620-FEDA-6C71-6EB3-C62E1FC0CD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0161" y="381671"/>
            <a:ext cx="7550790" cy="6476329"/>
          </a:xfrm>
          <a:prstGeom prst="rect">
            <a:avLst/>
          </a:prstGeom>
        </p:spPr>
      </p:pic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18C08F4C-3094-493B-D4E6-67BBB5323F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8794"/>
          <a:stretch/>
        </p:blipFill>
        <p:spPr>
          <a:xfrm>
            <a:off x="0" y="1864427"/>
            <a:ext cx="4411653" cy="268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2940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81BFC-43EC-6FC7-80B0-6E0052992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Von Mises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AAD785-6AF9-F9E7-22DA-2379417D8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79" y="2331890"/>
            <a:ext cx="4385706" cy="8111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246AB2-202B-C5E6-7F46-38FEB3F80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13197"/>
            <a:ext cx="4797593" cy="389638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005A3CE-8D58-134B-D3C7-25229490FD47}"/>
              </a:ext>
            </a:extLst>
          </p:cNvPr>
          <p:cNvSpPr/>
          <p:nvPr/>
        </p:nvSpPr>
        <p:spPr>
          <a:xfrm>
            <a:off x="6096000" y="3079282"/>
            <a:ext cx="336331" cy="1764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28F327-E6FC-05D0-591A-02E554652AE5}"/>
              </a:ext>
            </a:extLst>
          </p:cNvPr>
          <p:cNvSpPr/>
          <p:nvPr/>
        </p:nvSpPr>
        <p:spPr>
          <a:xfrm>
            <a:off x="8571186" y="5734753"/>
            <a:ext cx="336331" cy="872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CC666A-5C39-D932-6876-1B8C9D58B99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4223"/>
          <a:stretch/>
        </p:blipFill>
        <p:spPr>
          <a:xfrm rot="16200000">
            <a:off x="5389382" y="3401913"/>
            <a:ext cx="1569068" cy="8111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7257A9-16F9-3F8D-DDD6-B7A3F3B5B8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003" r="83204"/>
          <a:stretch/>
        </p:blipFill>
        <p:spPr>
          <a:xfrm>
            <a:off x="8634247" y="5504024"/>
            <a:ext cx="210207" cy="8111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C728DB-A70C-8ED2-1AC3-2792A4277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9724" y="3714991"/>
            <a:ext cx="1155700" cy="419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C07625-5E60-2AFD-A958-EC1A766E91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4174" y="4706072"/>
            <a:ext cx="10668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101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3362BE-61DE-0C0E-74CB-24F86989C0B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7615" y="711186"/>
            <a:ext cx="10515600" cy="7862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8D92C1-BED8-8135-555F-143006FAD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979" y="2331890"/>
            <a:ext cx="4385706" cy="8111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3830D4-4E94-1AD5-B8BB-06E763230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8262" y="2411708"/>
            <a:ext cx="1155700" cy="41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A6C233-B540-6833-8478-A055DA5838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7430" y="2411708"/>
            <a:ext cx="10668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461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E308B1-25D4-1FE7-208C-98F4EF2E2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2519" y="198364"/>
            <a:ext cx="5142015" cy="6106143"/>
          </a:xfrm>
        </p:spPr>
      </p:pic>
    </p:spTree>
    <p:extLst>
      <p:ext uri="{BB962C8B-B14F-4D97-AF65-F5344CB8AC3E}">
        <p14:creationId xmlns:p14="http://schemas.microsoft.com/office/powerpoint/2010/main" val="25252312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F2DB60-62AA-80DA-61CE-CEBFB68286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580345"/>
            <a:ext cx="10515600" cy="222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04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73153-E279-EBE9-3CD6-252229315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Mysterious code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45B77DC-3311-8CFF-191B-40080CD92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60194"/>
            <a:ext cx="10515600" cy="198490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976A64-970B-7169-D68F-4EC7B334E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29199"/>
            <a:ext cx="3029184" cy="24200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AB2EF4-2798-3849-DB83-35281CE04E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0207" y="5004555"/>
            <a:ext cx="2842986" cy="43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504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FAB72E-9AF8-2D4C-127B-DB8ADFE9AD7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681037"/>
            <a:ext cx="10515600" cy="75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295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Parameters:</a:t>
            </a:r>
          </a:p>
          <a:p>
            <a:endParaRPr lang="en-US" dirty="0"/>
          </a:p>
          <a:p>
            <a:r>
              <a:rPr lang="en-US" dirty="0"/>
              <a:t>Model 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5602DF-B760-B2FE-337E-9A47F2787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9271" y="3429000"/>
            <a:ext cx="20574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00EDCF-86E3-F7E9-03B7-2E7739102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871" y="2266383"/>
            <a:ext cx="292100" cy="4191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94AD871-691E-D56D-A425-BDA157553F48}"/>
              </a:ext>
            </a:extLst>
          </p:cNvPr>
          <p:cNvCxnSpPr>
            <a:cxnSpLocks/>
          </p:cNvCxnSpPr>
          <p:nvPr/>
        </p:nvCxnSpPr>
        <p:spPr>
          <a:xfrm flipH="1">
            <a:off x="6553200" y="2362317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968E7C0-B204-3051-FECA-5669037E854D}"/>
              </a:ext>
            </a:extLst>
          </p:cNvPr>
          <p:cNvSpPr txBox="1"/>
          <p:nvPr/>
        </p:nvSpPr>
        <p:spPr>
          <a:xfrm>
            <a:off x="8263783" y="2039152"/>
            <a:ext cx="2513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Parameters always Greek letters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0842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dataset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/>
              <a:t> pairs of input/output examples: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D18362"/>
                </a:solidFill>
              </a:rPr>
              <a:t>Loss function </a:t>
            </a:r>
            <a:r>
              <a:rPr lang="en-US" dirty="0"/>
              <a:t>or</a:t>
            </a:r>
            <a:r>
              <a:rPr lang="en-US" dirty="0">
                <a:solidFill>
                  <a:srgbClr val="D18362"/>
                </a:solidFill>
              </a:rPr>
              <a:t> cost function </a:t>
            </a:r>
            <a:r>
              <a:rPr lang="en-US" dirty="0"/>
              <a:t>measures how bad model is: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or for short: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213AD1-BB85-D32F-5939-00AE24C4F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364" y="2361635"/>
            <a:ext cx="2044700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64D6ED-2B64-2314-F230-4BB6656EC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864" y="5078069"/>
            <a:ext cx="9017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25C9C0-F7EB-03BC-B7DB-A54E81C07478}"/>
              </a:ext>
            </a:extLst>
          </p:cNvPr>
          <p:cNvCxnSpPr>
            <a:cxnSpLocks/>
          </p:cNvCxnSpPr>
          <p:nvPr/>
        </p:nvCxnSpPr>
        <p:spPr>
          <a:xfrm flipH="1">
            <a:off x="6553200" y="5315818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8B7488-223B-FEFB-F91E-C590B5B9FE04}"/>
              </a:ext>
            </a:extLst>
          </p:cNvPr>
          <p:cNvSpPr txBox="1"/>
          <p:nvPr/>
        </p:nvSpPr>
        <p:spPr>
          <a:xfrm>
            <a:off x="8263782" y="5145053"/>
            <a:ext cx="347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Returns a scalar that is smaller when model maps inputs to outputs better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E89E66-ECD8-582C-F1BD-73D9BF48B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3950" y="3872395"/>
            <a:ext cx="48641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569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98E501E-9BA9-D5A8-6F39-CF745D3F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C5D9178-00A1-271F-6142-6D81934C3299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Univariate regression problem (one output, real value)</a:t>
            </a:r>
          </a:p>
          <a:p>
            <a:r>
              <a:rPr lang="en-US" dirty="0"/>
              <a:t>Fully connected network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C09EB54-C920-DB6F-2D47-91DAECB0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14364492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>
            <a:extLst>
              <a:ext uri="{FF2B5EF4-FFF2-40B4-BE49-F238E27FC236}">
                <a16:creationId xmlns:a16="http://schemas.microsoft.com/office/drawing/2014/main" id="{F09D0AA4-C38E-9ACC-50D5-1C96A4C46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049047-33E6-8801-3C23-5F8DCF59CC05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Binary classification problem (two discrete classes)</a:t>
            </a:r>
          </a:p>
          <a:p>
            <a:r>
              <a:rPr lang="en-US" dirty="0"/>
              <a:t>Transformer network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C8A7EAC-91B3-3627-DE6F-810416C12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Text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545966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60B05B16-998D-5DF3-5B64-9B83A722D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02B718A-BF55-0797-B21D-A1B2A7E61BB3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Multiclass classification problem (discrete classes, &gt;2 possible classes)</a:t>
            </a:r>
          </a:p>
          <a:p>
            <a:r>
              <a:rPr lang="en-US" dirty="0"/>
              <a:t>Convolutional network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1F1002C-9B0E-0690-CE22-0849F991A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0899616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B7FC50BC-F309-DCAD-1D91-C01510F01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31" y="1785257"/>
            <a:ext cx="11602211" cy="3243943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08E62EC-C8EA-82AF-58F3-26BEE1300583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regression problem (many outputs, continuous)</a:t>
            </a:r>
          </a:p>
          <a:p>
            <a:r>
              <a:rPr lang="en-US" dirty="0"/>
              <a:t>Convolutional encoder-decoder network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399E2E-5E2B-B657-A9C9-0BC2E5FC4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4" y="365125"/>
            <a:ext cx="10515600" cy="1325563"/>
          </a:xfrm>
        </p:spPr>
        <p:txBody>
          <a:bodyPr/>
          <a:lstStyle/>
          <a:p>
            <a:r>
              <a:rPr lang="en-US" dirty="0"/>
              <a:t>Depth estimation</a:t>
            </a:r>
          </a:p>
        </p:txBody>
      </p:sp>
    </p:spTree>
    <p:extLst>
      <p:ext uri="{BB962C8B-B14F-4D97-AF65-F5344CB8AC3E}">
        <p14:creationId xmlns:p14="http://schemas.microsoft.com/office/powerpoint/2010/main" val="40987533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5EF998AC-97B1-4BC9-11E2-AE4F8FF21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31" y="1785257"/>
            <a:ext cx="11602211" cy="3243943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194F3B6-0E3F-70BE-C783-8BF19E182C1D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binary classification problem (many outputs, two discrete classes)</a:t>
            </a:r>
          </a:p>
          <a:p>
            <a:r>
              <a:rPr lang="en-US" dirty="0"/>
              <a:t>Convolutional encoder-decoder network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9F3913-F9A0-B5DD-8D3A-BB0B087E2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4" y="365125"/>
            <a:ext cx="10515600" cy="1325563"/>
          </a:xfrm>
        </p:spPr>
        <p:txBody>
          <a:bodyPr/>
          <a:lstStyle/>
          <a:p>
            <a:r>
              <a:rPr lang="en-US" dirty="0"/>
              <a:t>Image segmentation</a:t>
            </a:r>
          </a:p>
        </p:txBody>
      </p:sp>
    </p:spTree>
    <p:extLst>
      <p:ext uri="{BB962C8B-B14F-4D97-AF65-F5344CB8AC3E}">
        <p14:creationId xmlns:p14="http://schemas.microsoft.com/office/powerpoint/2010/main" val="28198505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63E0E3F3-B99E-C708-9FC5-BD44C16B5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31" y="1785257"/>
            <a:ext cx="11602211" cy="3243943"/>
          </a:xfrm>
          <a:prstGeom prst="rect">
            <a:avLst/>
          </a:prstGeom>
        </p:spPr>
      </p:pic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A7E50DA2-C29E-7843-578D-26EBE2930930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Multivariate multiclass classification</a:t>
            </a:r>
          </a:p>
          <a:p>
            <a:r>
              <a:rPr lang="en-US" dirty="0"/>
              <a:t>Transformer network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8A8A2B3F-D410-3EC2-B600-1CEA568E8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4" y="365125"/>
            <a:ext cx="10515600" cy="1325563"/>
          </a:xfrm>
        </p:spPr>
        <p:txBody>
          <a:bodyPr/>
          <a:lstStyle/>
          <a:p>
            <a:r>
              <a:rPr lang="en-US" dirty="0"/>
              <a:t>Entity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6647121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79A163B-CDA6-B4FB-1FB0-081091C79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93" y="2329075"/>
            <a:ext cx="11263057" cy="32342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1E9522-DB38-5548-C00C-249816DC8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</a:t>
            </a:r>
          </a:p>
        </p:txBody>
      </p:sp>
    </p:spTree>
    <p:extLst>
      <p:ext uri="{BB962C8B-B14F-4D97-AF65-F5344CB8AC3E}">
        <p14:creationId xmlns:p14="http://schemas.microsoft.com/office/powerpoint/2010/main" val="1679655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73153-E279-EBE9-3CD6-252229315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Mysterious code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45B77DC-3311-8CFF-191B-40080CD92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60194"/>
            <a:ext cx="10515600" cy="1984907"/>
          </a:xfrm>
        </p:spPr>
      </p:pic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CE696EF6-5822-3C57-E236-4B58E58719C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21518" y="4140512"/>
            <a:ext cx="9937066" cy="119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568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Loss function: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Find the parameters that minimize the loss: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64D6ED-2B64-2314-F230-4BB6656EC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407" y="2291328"/>
            <a:ext cx="9017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25C9C0-F7EB-03BC-B7DB-A54E81C07478}"/>
              </a:ext>
            </a:extLst>
          </p:cNvPr>
          <p:cNvCxnSpPr>
            <a:cxnSpLocks/>
          </p:cNvCxnSpPr>
          <p:nvPr/>
        </p:nvCxnSpPr>
        <p:spPr>
          <a:xfrm flipH="1">
            <a:off x="6215743" y="2529077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8B7488-223B-FEFB-F91E-C590B5B9FE04}"/>
              </a:ext>
            </a:extLst>
          </p:cNvPr>
          <p:cNvSpPr txBox="1"/>
          <p:nvPr/>
        </p:nvSpPr>
        <p:spPr>
          <a:xfrm>
            <a:off x="7926325" y="2358312"/>
            <a:ext cx="347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Returns a scalar that is smaller when model maps inputs to outputs better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A901CB-E478-6812-7A0E-85C4134E2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5472" y="4878614"/>
            <a:ext cx="34798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453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AAD77ED-A813-E1E0-73A8-CB9A5D9F6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</p:spTree>
    <p:extLst>
      <p:ext uri="{BB962C8B-B14F-4D97-AF65-F5344CB8AC3E}">
        <p14:creationId xmlns:p14="http://schemas.microsoft.com/office/powerpoint/2010/main" val="36681787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EF2E499-1293-C825-AB14-10E6F7E39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</p:spTree>
    <p:extLst>
      <p:ext uri="{BB962C8B-B14F-4D97-AF65-F5344CB8AC3E}">
        <p14:creationId xmlns:p14="http://schemas.microsoft.com/office/powerpoint/2010/main" val="4295812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CC0F00F-278B-1CC9-059B-79803CDBF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</p:spTree>
    <p:extLst>
      <p:ext uri="{BB962C8B-B14F-4D97-AF65-F5344CB8AC3E}">
        <p14:creationId xmlns:p14="http://schemas.microsoft.com/office/powerpoint/2010/main" val="16049282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A9F0A3-A97A-7A6E-35F1-F96645D86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3871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BE0E72-EFD0-C671-6900-0AD886836A4A}"/>
              </a:ext>
            </a:extLst>
          </p:cNvPr>
          <p:cNvSpPr txBox="1"/>
          <p:nvPr/>
        </p:nvSpPr>
        <p:spPr>
          <a:xfrm>
            <a:off x="3085032" y="6298250"/>
            <a:ext cx="5221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technique is known as </a:t>
            </a:r>
            <a:r>
              <a:rPr lang="en-US" dirty="0">
                <a:solidFill>
                  <a:srgbClr val="D18362"/>
                </a:solidFill>
              </a:rPr>
              <a:t>gradient descent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968912-B40E-BE31-799D-544D4F795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182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1F63-7310-E4EF-8271-BFF8AFDF9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17A5F-6097-EEBB-5CCE-B92115643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Quadratic Function - Parabola">
            <a:extLst>
              <a:ext uri="{FF2B5EF4-FFF2-40B4-BE49-F238E27FC236}">
                <a16:creationId xmlns:a16="http://schemas.microsoft.com/office/drawing/2014/main" id="{0C4C7E30-8DEB-351D-3001-E54937836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500" y="0"/>
            <a:ext cx="120665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E0A638-1CC1-7669-607C-00A9F7C3A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306" y="2265135"/>
            <a:ext cx="1856922" cy="74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5876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1F63-7310-E4EF-8271-BFF8AFDF9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17A5F-6097-EEBB-5CCE-B92115643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Quadratic Function - Parabola">
            <a:extLst>
              <a:ext uri="{FF2B5EF4-FFF2-40B4-BE49-F238E27FC236}">
                <a16:creationId xmlns:a16="http://schemas.microsoft.com/office/drawing/2014/main" id="{0C4C7E30-8DEB-351D-3001-E54937836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500" y="0"/>
            <a:ext cx="120665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E0A638-1CC1-7669-607C-00A9F7C3A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306" y="2265135"/>
            <a:ext cx="1856922" cy="740845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296D953D-0994-EB93-3CE9-A3E706CD801A}"/>
              </a:ext>
            </a:extLst>
          </p:cNvPr>
          <p:cNvSpPr/>
          <p:nvPr/>
        </p:nvSpPr>
        <p:spPr>
          <a:xfrm>
            <a:off x="4996542" y="463731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189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1F63-7310-E4EF-8271-BFF8AFDF9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17A5F-6097-EEBB-5CCE-B92115643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Quadratic Function - Parabola">
            <a:extLst>
              <a:ext uri="{FF2B5EF4-FFF2-40B4-BE49-F238E27FC236}">
                <a16:creationId xmlns:a16="http://schemas.microsoft.com/office/drawing/2014/main" id="{0C4C7E30-8DEB-351D-3001-E54937836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500" y="0"/>
            <a:ext cx="120665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E0A638-1CC1-7669-607C-00A9F7C3A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306" y="2265135"/>
            <a:ext cx="1856922" cy="74084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5CD0C46-77F7-78EC-BF7D-A10DDCE749AA}"/>
              </a:ext>
            </a:extLst>
          </p:cNvPr>
          <p:cNvCxnSpPr/>
          <p:nvPr/>
        </p:nvCxnSpPr>
        <p:spPr>
          <a:xfrm>
            <a:off x="5791200" y="4408714"/>
            <a:ext cx="141514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296D953D-0994-EB93-3CE9-A3E706CD801A}"/>
              </a:ext>
            </a:extLst>
          </p:cNvPr>
          <p:cNvSpPr/>
          <p:nvPr/>
        </p:nvSpPr>
        <p:spPr>
          <a:xfrm>
            <a:off x="4996542" y="463731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A9EA3B9-D136-90B0-6AA6-997BE28D659D}"/>
              </a:ext>
            </a:extLst>
          </p:cNvPr>
          <p:cNvSpPr/>
          <p:nvPr/>
        </p:nvSpPr>
        <p:spPr>
          <a:xfrm>
            <a:off x="5698671" y="431618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054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1F63-7310-E4EF-8271-BFF8AFDF9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17A5F-6097-EEBB-5CCE-B92115643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Quadratic Function - Parabola">
            <a:extLst>
              <a:ext uri="{FF2B5EF4-FFF2-40B4-BE49-F238E27FC236}">
                <a16:creationId xmlns:a16="http://schemas.microsoft.com/office/drawing/2014/main" id="{0C4C7E30-8DEB-351D-3001-E54937836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500" y="0"/>
            <a:ext cx="120665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E0A638-1CC1-7669-607C-00A9F7C3A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306" y="2265135"/>
            <a:ext cx="1856922" cy="74084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5CD0C46-77F7-78EC-BF7D-A10DDCE749AA}"/>
              </a:ext>
            </a:extLst>
          </p:cNvPr>
          <p:cNvCxnSpPr/>
          <p:nvPr/>
        </p:nvCxnSpPr>
        <p:spPr>
          <a:xfrm>
            <a:off x="5791200" y="4408714"/>
            <a:ext cx="141514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7D451D3-56BC-65D5-E131-B9D4B543826C}"/>
              </a:ext>
            </a:extLst>
          </p:cNvPr>
          <p:cNvCxnSpPr>
            <a:cxnSpLocks/>
          </p:cNvCxnSpPr>
          <p:nvPr/>
        </p:nvCxnSpPr>
        <p:spPr>
          <a:xfrm>
            <a:off x="6487886" y="3548742"/>
            <a:ext cx="2848881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296D953D-0994-EB93-3CE9-A3E706CD801A}"/>
              </a:ext>
            </a:extLst>
          </p:cNvPr>
          <p:cNvSpPr/>
          <p:nvPr/>
        </p:nvSpPr>
        <p:spPr>
          <a:xfrm>
            <a:off x="4996542" y="463731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69B28E5-B091-8719-310D-699F8DD9075F}"/>
              </a:ext>
            </a:extLst>
          </p:cNvPr>
          <p:cNvSpPr/>
          <p:nvPr/>
        </p:nvSpPr>
        <p:spPr>
          <a:xfrm>
            <a:off x="6395357" y="3450772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A9EA3B9-D136-90B0-6AA6-997BE28D659D}"/>
              </a:ext>
            </a:extLst>
          </p:cNvPr>
          <p:cNvSpPr/>
          <p:nvPr/>
        </p:nvSpPr>
        <p:spPr>
          <a:xfrm>
            <a:off x="5698671" y="431618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24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44FB4D28-60B5-FE84-BF3C-CB2FBBD10E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1588" y="1093956"/>
            <a:ext cx="9828823" cy="467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9777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1F63-7310-E4EF-8271-BFF8AFDF9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17A5F-6097-EEBB-5CCE-B92115643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Quadratic Function - Parabola">
            <a:extLst>
              <a:ext uri="{FF2B5EF4-FFF2-40B4-BE49-F238E27FC236}">
                <a16:creationId xmlns:a16="http://schemas.microsoft.com/office/drawing/2014/main" id="{0C4C7E30-8DEB-351D-3001-E54937836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500" y="0"/>
            <a:ext cx="120665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E0A638-1CC1-7669-607C-00A9F7C3A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306" y="2265135"/>
            <a:ext cx="1856922" cy="74084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5CD0C46-77F7-78EC-BF7D-A10DDCE749AA}"/>
              </a:ext>
            </a:extLst>
          </p:cNvPr>
          <p:cNvCxnSpPr/>
          <p:nvPr/>
        </p:nvCxnSpPr>
        <p:spPr>
          <a:xfrm>
            <a:off x="5791200" y="4408714"/>
            <a:ext cx="141514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7D451D3-56BC-65D5-E131-B9D4B543826C}"/>
              </a:ext>
            </a:extLst>
          </p:cNvPr>
          <p:cNvCxnSpPr>
            <a:cxnSpLocks/>
          </p:cNvCxnSpPr>
          <p:nvPr/>
        </p:nvCxnSpPr>
        <p:spPr>
          <a:xfrm>
            <a:off x="6487886" y="3548742"/>
            <a:ext cx="2848881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049BC5-9C29-8295-71C2-A1EF054068D6}"/>
              </a:ext>
            </a:extLst>
          </p:cNvPr>
          <p:cNvCxnSpPr>
            <a:cxnSpLocks/>
          </p:cNvCxnSpPr>
          <p:nvPr/>
        </p:nvCxnSpPr>
        <p:spPr>
          <a:xfrm flipH="1">
            <a:off x="2928256" y="4408714"/>
            <a:ext cx="141514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296D953D-0994-EB93-3CE9-A3E706CD801A}"/>
              </a:ext>
            </a:extLst>
          </p:cNvPr>
          <p:cNvSpPr/>
          <p:nvPr/>
        </p:nvSpPr>
        <p:spPr>
          <a:xfrm>
            <a:off x="4996542" y="463731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69B28E5-B091-8719-310D-699F8DD9075F}"/>
              </a:ext>
            </a:extLst>
          </p:cNvPr>
          <p:cNvSpPr/>
          <p:nvPr/>
        </p:nvSpPr>
        <p:spPr>
          <a:xfrm>
            <a:off x="6395357" y="3450772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A9EA3B9-D136-90B0-6AA6-997BE28D659D}"/>
              </a:ext>
            </a:extLst>
          </p:cNvPr>
          <p:cNvSpPr/>
          <p:nvPr/>
        </p:nvSpPr>
        <p:spPr>
          <a:xfrm>
            <a:off x="5698671" y="431618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D2FC21C-3A42-7BA8-6306-52F2FB4A08B2}"/>
              </a:ext>
            </a:extLst>
          </p:cNvPr>
          <p:cNvSpPr/>
          <p:nvPr/>
        </p:nvSpPr>
        <p:spPr>
          <a:xfrm>
            <a:off x="4283527" y="431618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943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1F63-7310-E4EF-8271-BFF8AFDF9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17A5F-6097-EEBB-5CCE-B92115643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Quadratic Function - Parabola">
            <a:extLst>
              <a:ext uri="{FF2B5EF4-FFF2-40B4-BE49-F238E27FC236}">
                <a16:creationId xmlns:a16="http://schemas.microsoft.com/office/drawing/2014/main" id="{0C4C7E30-8DEB-351D-3001-E54937836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500" y="0"/>
            <a:ext cx="120665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E0A638-1CC1-7669-607C-00A9F7C3A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306" y="2265135"/>
            <a:ext cx="1856922" cy="74084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5CD0C46-77F7-78EC-BF7D-A10DDCE749AA}"/>
              </a:ext>
            </a:extLst>
          </p:cNvPr>
          <p:cNvCxnSpPr/>
          <p:nvPr/>
        </p:nvCxnSpPr>
        <p:spPr>
          <a:xfrm>
            <a:off x="5791200" y="4408714"/>
            <a:ext cx="141514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4887A4F-DA2F-16A4-F927-8BA754928703}"/>
              </a:ext>
            </a:extLst>
          </p:cNvPr>
          <p:cNvCxnSpPr>
            <a:cxnSpLocks/>
          </p:cNvCxnSpPr>
          <p:nvPr/>
        </p:nvCxnSpPr>
        <p:spPr>
          <a:xfrm flipH="1">
            <a:off x="838200" y="3548742"/>
            <a:ext cx="2830285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7D451D3-56BC-65D5-E131-B9D4B543826C}"/>
              </a:ext>
            </a:extLst>
          </p:cNvPr>
          <p:cNvCxnSpPr>
            <a:cxnSpLocks/>
          </p:cNvCxnSpPr>
          <p:nvPr/>
        </p:nvCxnSpPr>
        <p:spPr>
          <a:xfrm>
            <a:off x="6487886" y="3548742"/>
            <a:ext cx="2848881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049BC5-9C29-8295-71C2-A1EF054068D6}"/>
              </a:ext>
            </a:extLst>
          </p:cNvPr>
          <p:cNvCxnSpPr>
            <a:cxnSpLocks/>
          </p:cNvCxnSpPr>
          <p:nvPr/>
        </p:nvCxnSpPr>
        <p:spPr>
          <a:xfrm flipH="1">
            <a:off x="2928256" y="4408714"/>
            <a:ext cx="141514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296D953D-0994-EB93-3CE9-A3E706CD801A}"/>
              </a:ext>
            </a:extLst>
          </p:cNvPr>
          <p:cNvSpPr/>
          <p:nvPr/>
        </p:nvSpPr>
        <p:spPr>
          <a:xfrm>
            <a:off x="4996542" y="463731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69B28E5-B091-8719-310D-699F8DD9075F}"/>
              </a:ext>
            </a:extLst>
          </p:cNvPr>
          <p:cNvSpPr/>
          <p:nvPr/>
        </p:nvSpPr>
        <p:spPr>
          <a:xfrm>
            <a:off x="6395357" y="3450772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A9EA3B9-D136-90B0-6AA6-997BE28D659D}"/>
              </a:ext>
            </a:extLst>
          </p:cNvPr>
          <p:cNvSpPr/>
          <p:nvPr/>
        </p:nvSpPr>
        <p:spPr>
          <a:xfrm>
            <a:off x="5698671" y="431618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98CC5FC-8C9E-5D32-20FB-EFDDE33A5441}"/>
              </a:ext>
            </a:extLst>
          </p:cNvPr>
          <p:cNvSpPr/>
          <p:nvPr/>
        </p:nvSpPr>
        <p:spPr>
          <a:xfrm>
            <a:off x="3597727" y="3466420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D2FC21C-3A42-7BA8-6306-52F2FB4A08B2}"/>
              </a:ext>
            </a:extLst>
          </p:cNvPr>
          <p:cNvSpPr/>
          <p:nvPr/>
        </p:nvSpPr>
        <p:spPr>
          <a:xfrm>
            <a:off x="4283527" y="4316185"/>
            <a:ext cx="185057" cy="185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505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64C7-D06E-4580-25F6-3B5CA05A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loss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F4EB9-8E0A-FF65-22A6-593E27997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901345"/>
            <a:ext cx="10515600" cy="453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16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FED2851-BF29-80A5-E1FE-9CD1D73005C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8405"/>
          <a:stretch/>
        </p:blipFill>
        <p:spPr>
          <a:xfrm>
            <a:off x="2826327" y="649627"/>
            <a:ext cx="6925177" cy="424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192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64C7-D06E-4580-25F6-3B5CA05A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loss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F4EB9-8E0A-FF65-22A6-593E279970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1" y="1901345"/>
            <a:ext cx="10515600" cy="74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790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49147620-FEDA-6C71-6EB3-C62E1FC0CD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0161" y="381671"/>
            <a:ext cx="7550790" cy="64763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A7164D-BCB8-DA33-CE20-569EA8C7EF6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8405"/>
          <a:stretch/>
        </p:blipFill>
        <p:spPr>
          <a:xfrm>
            <a:off x="166255" y="1888177"/>
            <a:ext cx="4457902" cy="27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67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7168</TotalTime>
  <Words>285</Words>
  <Application>Microsoft Macintosh PowerPoint</Application>
  <PresentationFormat>Widescreen</PresentationFormat>
  <Paragraphs>67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-apple-system</vt:lpstr>
      <vt:lpstr>Arial</vt:lpstr>
      <vt:lpstr>Calibri</vt:lpstr>
      <vt:lpstr>Calibri Light</vt:lpstr>
      <vt:lpstr>Cambria Math</vt:lpstr>
      <vt:lpstr>Times New Roman</vt:lpstr>
      <vt:lpstr>Office Theme</vt:lpstr>
      <vt:lpstr>CM20315 - Machine Learning </vt:lpstr>
      <vt:lpstr>Mysterious code</vt:lpstr>
      <vt:lpstr>Mysterious code</vt:lpstr>
      <vt:lpstr>Mysterious code</vt:lpstr>
      <vt:lpstr>PowerPoint Presentation</vt:lpstr>
      <vt:lpstr>Recipe for loss functions</vt:lpstr>
      <vt:lpstr>PowerPoint Presentation</vt:lpstr>
      <vt:lpstr>Recipe for loss functions</vt:lpstr>
      <vt:lpstr>PowerPoint Presentation</vt:lpstr>
      <vt:lpstr>Poisson distribution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Recipe for loss functions</vt:lpstr>
      <vt:lpstr>PowerPoint Presentation</vt:lpstr>
      <vt:lpstr>Recipe for loss functions</vt:lpstr>
      <vt:lpstr>PowerPoint Presentation</vt:lpstr>
      <vt:lpstr>Von Mises distribution</vt:lpstr>
      <vt:lpstr>PowerPoint Presentation</vt:lpstr>
      <vt:lpstr>PowerPoint Presentation</vt:lpstr>
      <vt:lpstr>PowerPoint Presentation</vt:lpstr>
      <vt:lpstr>PowerPoint Presentation</vt:lpstr>
      <vt:lpstr>Model</vt:lpstr>
      <vt:lpstr>Loss function</vt:lpstr>
      <vt:lpstr>Regression</vt:lpstr>
      <vt:lpstr>Text classification</vt:lpstr>
      <vt:lpstr>Image classification</vt:lpstr>
      <vt:lpstr>Depth estimation</vt:lpstr>
      <vt:lpstr>Image segmentation</vt:lpstr>
      <vt:lpstr>Entity classification</vt:lpstr>
      <vt:lpstr>Translation</vt:lpstr>
      <vt:lpstr>Training</vt:lpstr>
      <vt:lpstr>Example: 1D Linear regression training</vt:lpstr>
      <vt:lpstr>Example: 1D Linear regression training</vt:lpstr>
      <vt:lpstr>Example: 1D Linear regression training</vt:lpstr>
      <vt:lpstr>Example: 1D Linear regression training</vt:lpstr>
      <vt:lpstr>Example: 1D Linear regression training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CM20315 - Machine Learning </dc:title>
  <dc:creator>Simon Prince</dc:creator>
  <cp:lastModifiedBy>Simon Prince</cp:lastModifiedBy>
  <cp:revision>2</cp:revision>
  <dcterms:created xsi:type="dcterms:W3CDTF">2022-10-14T18:47:21Z</dcterms:created>
  <dcterms:modified xsi:type="dcterms:W3CDTF">2022-10-27T14:29:10Z</dcterms:modified>
</cp:coreProperties>
</file>

<file path=docProps/thumbnail.jpeg>
</file>